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20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12/01/15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12/01/15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12/01/15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080487" cy="1175443"/>
          </a:xfrm>
        </p:spPr>
        <p:txBody>
          <a:bodyPr/>
          <a:lstStyle/>
          <a:p>
            <a:r>
              <a:rPr lang="en-US" dirty="0" err="1"/>
              <a:t>Omalizumab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61" y="3226435"/>
            <a:ext cx="6811799" cy="2412365"/>
          </a:xfrm>
        </p:spPr>
        <p:txBody>
          <a:bodyPr/>
          <a:lstStyle/>
          <a:p>
            <a:r>
              <a:rPr lang="en-US" b="1" dirty="0" err="1" smtClean="0">
                <a:solidFill>
                  <a:srgbClr val="2F2B20"/>
                </a:solidFill>
              </a:rPr>
              <a:t>Drugbank</a:t>
            </a:r>
            <a:r>
              <a:rPr lang="en-US" b="1" dirty="0" smtClean="0">
                <a:solidFill>
                  <a:srgbClr val="2F2B20"/>
                </a:solidFill>
              </a:rPr>
              <a:t> ID : </a:t>
            </a:r>
            <a:r>
              <a:rPr lang="en-US" dirty="0">
                <a:solidFill>
                  <a:srgbClr val="2F2B20"/>
                </a:solidFill>
              </a:rPr>
              <a:t>DB00043</a:t>
            </a:r>
            <a:r>
              <a:rPr lang="en-US" dirty="0">
                <a:solidFill>
                  <a:srgbClr val="2F2B20"/>
                </a:solidFill>
              </a:rPr>
              <a:t> </a:t>
            </a:r>
            <a:endParaRPr lang="en-US" dirty="0" smtClean="0">
              <a:solidFill>
                <a:srgbClr val="2F2B20"/>
              </a:solidFill>
            </a:endParaRPr>
          </a:p>
          <a:p>
            <a:r>
              <a:rPr lang="en-US" b="1" dirty="0">
                <a:solidFill>
                  <a:srgbClr val="2F2B20"/>
                </a:solidFill>
              </a:rPr>
              <a:t>Protein chemical </a:t>
            </a:r>
            <a:r>
              <a:rPr lang="en-US" b="1" dirty="0" smtClean="0">
                <a:solidFill>
                  <a:srgbClr val="2F2B20"/>
                </a:solidFill>
              </a:rPr>
              <a:t>formula </a:t>
            </a:r>
            <a:r>
              <a:rPr lang="en-US" dirty="0" smtClean="0">
                <a:solidFill>
                  <a:srgbClr val="2F2B20"/>
                </a:solidFill>
              </a:rPr>
              <a:t>: C</a:t>
            </a:r>
            <a:r>
              <a:rPr lang="en-US" baseline="-25000" dirty="0" smtClean="0">
                <a:solidFill>
                  <a:srgbClr val="2F2B20"/>
                </a:solidFill>
              </a:rPr>
              <a:t>6450</a:t>
            </a:r>
            <a:r>
              <a:rPr lang="en-US" dirty="0" smtClean="0">
                <a:solidFill>
                  <a:srgbClr val="2F2B20"/>
                </a:solidFill>
              </a:rPr>
              <a:t>H</a:t>
            </a:r>
            <a:r>
              <a:rPr lang="en-US" baseline="-25000" dirty="0" smtClean="0">
                <a:solidFill>
                  <a:srgbClr val="2F2B20"/>
                </a:solidFill>
              </a:rPr>
              <a:t>9916</a:t>
            </a:r>
            <a:r>
              <a:rPr lang="en-US" dirty="0" smtClean="0">
                <a:solidFill>
                  <a:srgbClr val="2F2B20"/>
                </a:solidFill>
              </a:rPr>
              <a:t>N</a:t>
            </a:r>
            <a:r>
              <a:rPr lang="en-US" baseline="-25000" dirty="0" smtClean="0">
                <a:solidFill>
                  <a:srgbClr val="2F2B20"/>
                </a:solidFill>
              </a:rPr>
              <a:t>1714</a:t>
            </a:r>
            <a:r>
              <a:rPr lang="en-US" dirty="0" smtClean="0">
                <a:solidFill>
                  <a:srgbClr val="2F2B20"/>
                </a:solidFill>
              </a:rPr>
              <a:t>O</a:t>
            </a:r>
            <a:r>
              <a:rPr lang="en-US" baseline="-25000" dirty="0" smtClean="0">
                <a:solidFill>
                  <a:srgbClr val="2F2B20"/>
                </a:solidFill>
              </a:rPr>
              <a:t>2023</a:t>
            </a:r>
            <a:r>
              <a:rPr lang="en-US" dirty="0" smtClean="0">
                <a:solidFill>
                  <a:srgbClr val="2F2B20"/>
                </a:solidFill>
              </a:rPr>
              <a:t>S</a:t>
            </a:r>
            <a:r>
              <a:rPr lang="en-US" baseline="-25000" dirty="0" smtClean="0">
                <a:solidFill>
                  <a:srgbClr val="2F2B20"/>
                </a:solidFill>
              </a:rPr>
              <a:t>38 </a:t>
            </a:r>
          </a:p>
          <a:p>
            <a:r>
              <a:rPr lang="en-US" b="1" dirty="0" smtClean="0">
                <a:solidFill>
                  <a:srgbClr val="2F2B20"/>
                </a:solidFill>
              </a:rPr>
              <a:t>Protein </a:t>
            </a:r>
            <a:r>
              <a:rPr lang="en-US" b="1" dirty="0">
                <a:solidFill>
                  <a:srgbClr val="2F2B20"/>
                </a:solidFill>
              </a:rPr>
              <a:t>average </a:t>
            </a:r>
            <a:r>
              <a:rPr lang="en-US" b="1" dirty="0" smtClean="0">
                <a:solidFill>
                  <a:srgbClr val="2F2B20"/>
                </a:solidFill>
              </a:rPr>
              <a:t>weight : </a:t>
            </a:r>
            <a:r>
              <a:rPr lang="en-US" dirty="0" smtClean="0">
                <a:solidFill>
                  <a:srgbClr val="2F2B20"/>
                </a:solidFill>
              </a:rPr>
              <a:t>145058.2000</a:t>
            </a:r>
          </a:p>
          <a:p>
            <a:r>
              <a:rPr lang="en-US" b="1" dirty="0">
                <a:solidFill>
                  <a:srgbClr val="2F2B20"/>
                </a:solidFill>
              </a:rPr>
              <a:t>Half-life</a:t>
            </a:r>
            <a:r>
              <a:rPr lang="en-US" dirty="0">
                <a:solidFill>
                  <a:srgbClr val="2F2B20"/>
                </a:solidFill>
              </a:rPr>
              <a:t> </a:t>
            </a:r>
            <a:r>
              <a:rPr lang="en-US" dirty="0" smtClean="0">
                <a:solidFill>
                  <a:srgbClr val="2F2B20"/>
                </a:solidFill>
              </a:rPr>
              <a:t> :  </a:t>
            </a:r>
            <a:r>
              <a:rPr lang="en-US" dirty="0">
                <a:solidFill>
                  <a:srgbClr val="2F2B20"/>
                </a:solidFill>
              </a:rPr>
              <a:t>26 days</a:t>
            </a:r>
            <a:r>
              <a:rPr lang="en-US" dirty="0">
                <a:solidFill>
                  <a:srgbClr val="2F2B2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68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8" y="160592"/>
            <a:ext cx="7887422" cy="6240208"/>
          </a:xfrm>
        </p:spPr>
        <p:txBody>
          <a:bodyPr>
            <a:normAutofit fontScale="92500" lnSpcReduction="20000"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/>
              <a:t>A recombinant DNA-derived humanized IgG1k monoclonal antibody that selectively binds to human immunoglobulin E (</a:t>
            </a:r>
            <a:r>
              <a:rPr lang="en-US" sz="1800" dirty="0" err="1"/>
              <a:t>IgE</a:t>
            </a:r>
            <a:r>
              <a:rPr lang="en-US" sz="1800" dirty="0"/>
              <a:t>). </a:t>
            </a:r>
            <a:r>
              <a:rPr lang="en-US" sz="1800" dirty="0" err="1"/>
              <a:t>Xolair</a:t>
            </a:r>
            <a:r>
              <a:rPr lang="en-US" sz="1800" dirty="0"/>
              <a:t> is produced by a Chinese hamster ovary cell suspension culture in a nutrient medium containing the antibiotic gentamicin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Indication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/>
              <a:t>For treatment of asthma caused by allergies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Pharmacodynamics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 err="1"/>
              <a:t>Xolair</a:t>
            </a:r>
            <a:r>
              <a:rPr lang="en-US" sz="1800" dirty="0"/>
              <a:t> inhibits the binding of </a:t>
            </a:r>
            <a:r>
              <a:rPr lang="en-US" sz="1800" dirty="0" err="1"/>
              <a:t>IgE</a:t>
            </a:r>
            <a:r>
              <a:rPr lang="en-US" sz="1800" dirty="0"/>
              <a:t> to the high-affinity </a:t>
            </a:r>
            <a:r>
              <a:rPr lang="en-US" sz="1800" dirty="0" err="1"/>
              <a:t>IgE</a:t>
            </a:r>
            <a:r>
              <a:rPr lang="en-US" sz="1800" dirty="0"/>
              <a:t> receptor (</a:t>
            </a:r>
            <a:r>
              <a:rPr lang="en-US" sz="1800" dirty="0" err="1"/>
              <a:t>FceRI</a:t>
            </a:r>
            <a:r>
              <a:rPr lang="en-US" sz="1800" dirty="0"/>
              <a:t>) on the surface of mast cells and basophils. Reduction in surface-bound </a:t>
            </a:r>
            <a:r>
              <a:rPr lang="en-US" sz="1800" dirty="0" err="1"/>
              <a:t>IgE</a:t>
            </a:r>
            <a:r>
              <a:rPr lang="en-US" sz="1800" dirty="0"/>
              <a:t> on </a:t>
            </a:r>
            <a:r>
              <a:rPr lang="en-US" sz="1800" dirty="0" err="1"/>
              <a:t>FceRI</a:t>
            </a:r>
            <a:r>
              <a:rPr lang="en-US" sz="1800" dirty="0"/>
              <a:t>-bearing cells limits the degree of release of mediators of the allergic response. </a:t>
            </a:r>
            <a:r>
              <a:rPr lang="en-US" sz="1800" dirty="0" err="1"/>
              <a:t>Xolair</a:t>
            </a:r>
            <a:r>
              <a:rPr lang="en-US" sz="1800" dirty="0"/>
              <a:t> is used to treat severe, </a:t>
            </a:r>
            <a:r>
              <a:rPr lang="en-US" sz="1800" dirty="0" err="1"/>
              <a:t>persisten</a:t>
            </a:r>
            <a:r>
              <a:rPr lang="en-US" sz="1800" dirty="0"/>
              <a:t> asthma.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b="1" dirty="0"/>
              <a:t>Mechanism Of Action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en-US" sz="1800" dirty="0" err="1"/>
              <a:t>Xolair</a:t>
            </a:r>
            <a:r>
              <a:rPr lang="en-US" sz="1800" dirty="0"/>
              <a:t> binds to </a:t>
            </a:r>
            <a:r>
              <a:rPr lang="en-US" sz="1800" dirty="0" err="1"/>
              <a:t>IgE</a:t>
            </a:r>
            <a:r>
              <a:rPr lang="en-US" sz="1800" dirty="0"/>
              <a:t> (a class of antibodies normally secreted in allergic responses), which prevents their binding to mast cells and basophils.</a:t>
            </a:r>
            <a:r>
              <a:rPr lang="en-US" sz="1800" dirty="0"/>
              <a:t>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346588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67" y="277385"/>
            <a:ext cx="8058253" cy="6292279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Metabolism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Most likely removed by </a:t>
            </a:r>
            <a:r>
              <a:rPr lang="en-US" sz="1800" dirty="0" err="1"/>
              <a:t>opsonization</a:t>
            </a:r>
            <a:r>
              <a:rPr lang="en-US" sz="1800" dirty="0"/>
              <a:t> via the </a:t>
            </a:r>
            <a:r>
              <a:rPr lang="en-US" sz="1800" dirty="0" err="1"/>
              <a:t>reticuloendothelial</a:t>
            </a:r>
            <a:r>
              <a:rPr lang="en-US" sz="1800" dirty="0"/>
              <a:t> system.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Route of </a:t>
            </a:r>
            <a:r>
              <a:rPr lang="en-US" b="1" dirty="0" err="1"/>
              <a:t>elimation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Liver elimination of </a:t>
            </a:r>
            <a:r>
              <a:rPr lang="en-US" sz="1800" dirty="0" err="1"/>
              <a:t>IgG</a:t>
            </a:r>
            <a:r>
              <a:rPr lang="en-US" sz="1800" dirty="0"/>
              <a:t> includes degradation in the liver </a:t>
            </a:r>
            <a:r>
              <a:rPr lang="en-US" sz="1800" dirty="0" err="1"/>
              <a:t>reticuloendothelial</a:t>
            </a:r>
            <a:r>
              <a:rPr lang="en-US" sz="1800" dirty="0"/>
              <a:t> system (RES) and endothelial cells. Intact </a:t>
            </a:r>
            <a:r>
              <a:rPr lang="en-US" sz="1800" dirty="0" err="1"/>
              <a:t>IgG</a:t>
            </a:r>
            <a:r>
              <a:rPr lang="en-US" sz="1800" dirty="0"/>
              <a:t> is also excreted in bile.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Volume of Distribution</a:t>
            </a:r>
            <a:r>
              <a:rPr lang="en-US" dirty="0"/>
              <a:t> 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sz="1800" dirty="0" smtClean="0"/>
              <a:t>78 ± </a:t>
            </a:r>
            <a:r>
              <a:rPr lang="en-US" sz="1800" dirty="0"/>
              <a:t>32 mL/kg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Categories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Anti-Allergic Agents      and Anti-Asthmatic Agents      and Immunosuppressive Agents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Affected Organism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Humans and other mammals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Patents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smtClean="0"/>
              <a:t>Country		Patent Number	Approved		Expires </a:t>
            </a:r>
            <a:r>
              <a:rPr lang="en-US" sz="1800" dirty="0"/>
              <a:t>(estimated</a:t>
            </a:r>
            <a:r>
              <a:rPr lang="en-US" sz="1800" dirty="0" smtClean="0"/>
              <a:t>)</a:t>
            </a:r>
          </a:p>
          <a:p>
            <a:pPr marL="114300" indent="0">
              <a:buNone/>
            </a:pPr>
            <a:r>
              <a:rPr lang="en-US" sz="1800" dirty="0" smtClean="0"/>
              <a:t>Canada		2113813		2005</a:t>
            </a:r>
            <a:r>
              <a:rPr lang="en-US" sz="1800" dirty="0"/>
              <a:t>-04-</a:t>
            </a:r>
            <a:r>
              <a:rPr lang="en-US" sz="1800" dirty="0" smtClean="0"/>
              <a:t>12	2012</a:t>
            </a:r>
            <a:r>
              <a:rPr lang="en-US" sz="1800" dirty="0"/>
              <a:t>-08-</a:t>
            </a:r>
            <a:r>
              <a:rPr lang="en-US" sz="1800" dirty="0" smtClean="0"/>
              <a:t>14</a:t>
            </a:r>
          </a:p>
          <a:p>
            <a:pPr marL="114300" indent="0">
              <a:buNone/>
            </a:pPr>
            <a:r>
              <a:rPr lang="en-US" sz="1800" dirty="0" smtClean="0"/>
              <a:t>Canada		1340233		1998</a:t>
            </a:r>
            <a:r>
              <a:rPr lang="en-US" sz="1800" dirty="0"/>
              <a:t>-12-</a:t>
            </a:r>
            <a:r>
              <a:rPr lang="en-US" sz="1800" dirty="0" smtClean="0"/>
              <a:t>15	2015</a:t>
            </a:r>
            <a:r>
              <a:rPr lang="en-US" sz="1800" dirty="0"/>
              <a:t>-12-15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61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306584"/>
            <a:ext cx="7858226" cy="6094216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Sequence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 err="1" smtClean="0"/>
              <a:t>Omalizumab</a:t>
            </a:r>
            <a:r>
              <a:rPr lang="en-US" sz="1800" dirty="0" smtClean="0"/>
              <a:t> </a:t>
            </a:r>
            <a:r>
              <a:rPr lang="en-US" sz="1800" dirty="0"/>
              <a:t>heavy </a:t>
            </a:r>
            <a:r>
              <a:rPr lang="en-US" sz="1800" dirty="0" smtClean="0"/>
              <a:t>chain</a:t>
            </a:r>
          </a:p>
          <a:p>
            <a:pPr marL="114300" indent="0">
              <a:buNone/>
            </a:pPr>
            <a:r>
              <a:rPr lang="en-US" sz="1800" dirty="0" smtClean="0"/>
              <a:t>VQLVESGGGLVQPGGSLRLSCAVSGYSITSGYSWNWIRQAPGKGLEWVASITYDGSTNYADSVKGRFTISRDDSKNTFYLQMNSLRAEDTAVYYCARGSHYFGHWHFAVWGQGTLVTVSSGPSVFPLAPSSKSTSGGTAALGCLVKDYFPEPVTVSWNSGALTSGVHTFPAVLQSSGLYSLSSVVTVPSSSLGTQTYICNVNHKPSNTKVDKKAEPKSCDKTHTCPPCPAPELLGGPSVFLFPPKPKDTLMISRTPEVTCVVVDVSHEDPEVKFNWYVDGVEVHNAKTKPREEQYNSTYRVVSVLTVLHQDWLNGKEYKCKVSNKALPAPIEKTISKAKGQPREPQVYTLPPSRDELTKNQVSLTCLVKGFYPSDIAVEWESNGQPENNYKTTPPVLDSDGSFFLYSKLTVDKSRWQQGNVFSCSVMHEALHNHYTQKSLSLSPGK </a:t>
            </a:r>
            <a:r>
              <a:rPr lang="en-US" sz="1800" dirty="0" err="1" smtClean="0"/>
              <a:t>Omalizumab</a:t>
            </a:r>
            <a:r>
              <a:rPr lang="en-US" sz="1800" dirty="0" smtClean="0"/>
              <a:t> </a:t>
            </a:r>
            <a:r>
              <a:rPr lang="en-US" sz="1800" dirty="0"/>
              <a:t>light </a:t>
            </a:r>
            <a:r>
              <a:rPr lang="en-US" sz="1800" dirty="0" smtClean="0"/>
              <a:t>chain</a:t>
            </a:r>
          </a:p>
          <a:p>
            <a:pPr marL="114300" indent="0">
              <a:buNone/>
            </a:pPr>
            <a:r>
              <a:rPr lang="en-US" sz="1800" dirty="0" smtClean="0"/>
              <a:t>DIQLTQSPSSLSASVGDRVTITCRASQSVDYDGDSYMNWYQQKPGKAPKLLIYAASYLESGVPSRFSGSGSGTDFTLTISSLQPEDFATYYCQQSHEDPYTFGQGTKVEIKRTVAAPSVFIFPPSDEQLKSGTASVVCLLNNFYPREAKVQWKVDNALQSGNSQESVTEQDSKDSTYSLSSTLTLSKADYEKHKVYACEVTHQGLSSPVTKSFNR </a:t>
            </a:r>
          </a:p>
          <a:p>
            <a:pPr marL="114300" indent="0">
              <a:buNone/>
            </a:pPr>
            <a:r>
              <a:rPr lang="en-US" b="1" dirty="0"/>
              <a:t>Targets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High affinity immunoglobulin epsilon receptor subunit </a:t>
            </a:r>
            <a:r>
              <a:rPr lang="en-US" sz="1800" dirty="0" err="1"/>
              <a:t>alpha,High</a:t>
            </a:r>
            <a:r>
              <a:rPr lang="en-US" sz="1800" dirty="0"/>
              <a:t> affinity immunoglobulin epsilon receptor subunit beta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940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581" y="335783"/>
            <a:ext cx="7916619" cy="606501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/>
              <a:t>Brands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800" dirty="0" err="1"/>
              <a:t>Xolair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Company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800" dirty="0"/>
              <a:t>Genentech </a:t>
            </a:r>
            <a:r>
              <a:rPr lang="en-US" sz="1800" dirty="0" err="1"/>
              <a:t>Inc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Description</a:t>
            </a:r>
            <a:r>
              <a:rPr lang="en-US" dirty="0"/>
              <a:t> </a:t>
            </a:r>
            <a:r>
              <a:rPr lang="en-US" dirty="0" smtClean="0"/>
              <a:t> :  </a:t>
            </a:r>
            <a:r>
              <a:rPr lang="en-US" sz="1800" dirty="0" err="1"/>
              <a:t>Xolair</a:t>
            </a:r>
            <a:r>
              <a:rPr lang="en-US" sz="1800" dirty="0"/>
              <a:t> is a recombinant DNA-derived humanized IgG1τ monoclonal antibody that selectively binds to human immunoglobulin E (</a:t>
            </a:r>
            <a:r>
              <a:rPr lang="en-US" sz="1800" dirty="0" err="1"/>
              <a:t>IgE</a:t>
            </a:r>
            <a:r>
              <a:rPr lang="en-US" sz="1800" dirty="0"/>
              <a:t>). The antibody has a molecular weight of approximately 149 </a:t>
            </a:r>
            <a:r>
              <a:rPr lang="en-US" sz="1800" dirty="0" err="1"/>
              <a:t>kiloDaltons</a:t>
            </a:r>
            <a:r>
              <a:rPr lang="en-US" sz="1800" dirty="0"/>
              <a:t>. </a:t>
            </a:r>
            <a:r>
              <a:rPr lang="en-US" sz="1800" dirty="0" err="1"/>
              <a:t>Xolair</a:t>
            </a:r>
            <a:r>
              <a:rPr lang="en-US" sz="1800" dirty="0"/>
              <a:t> is produced by a Chinese hamster ovary cell suspension culture in a nutrient medium containing the antibiotic gentamicin. Gentamicin is not detectable in the final product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Used For/Prescribed for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sz="1800" dirty="0" err="1"/>
              <a:t>Xolair</a:t>
            </a:r>
            <a:r>
              <a:rPr lang="en-US" sz="1800" dirty="0"/>
              <a:t> is used to treat moderate to severe asthma that is caused by allergies, and chronic idiopathic </a:t>
            </a:r>
            <a:r>
              <a:rPr lang="en-US" sz="1800" dirty="0" err="1"/>
              <a:t>urticaria</a:t>
            </a:r>
            <a:r>
              <a:rPr lang="en-US" sz="1800" dirty="0"/>
              <a:t> (a form of chronic hives) in adults and children who are at least 12 years old.</a:t>
            </a:r>
            <a:br>
              <a:rPr lang="en-US" sz="1800" dirty="0"/>
            </a:br>
            <a:r>
              <a:rPr lang="en-US" dirty="0"/>
              <a:t>	</a:t>
            </a:r>
            <a:r>
              <a:rPr lang="en-US" sz="1800" dirty="0" err="1" smtClean="0"/>
              <a:t>Xolair</a:t>
            </a:r>
            <a:r>
              <a:rPr lang="en-US" sz="1800" dirty="0" smtClean="0"/>
              <a:t> </a:t>
            </a:r>
            <a:r>
              <a:rPr lang="en-US" sz="1800" dirty="0"/>
              <a:t>is usually given after other asthma medications have been tried without successful treatment of symptoms.</a:t>
            </a:r>
            <a:r>
              <a:rPr lang="en-US" sz="1800" dirty="0"/>
              <a:t> </a:t>
            </a:r>
            <a:endParaRPr lang="en-US" sz="1800" dirty="0" smtClean="0"/>
          </a:p>
          <a:p>
            <a:pPr marL="114300" indent="0">
              <a:buNone/>
            </a:pPr>
            <a:r>
              <a:rPr lang="en-US" b="1" dirty="0"/>
              <a:t>Formulation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sz="1800" dirty="0"/>
              <a:t>It is formulated in a single use vial that is reconstituted with Sterile Water for Injection (SWFI), USP, and administered as a subcutaneous (SC) injection. Each 202.5 mg vial of </a:t>
            </a:r>
            <a:r>
              <a:rPr lang="en-US" sz="1800" dirty="0" err="1"/>
              <a:t>omalizumab</a:t>
            </a:r>
            <a:r>
              <a:rPr lang="en-US" sz="1800" dirty="0"/>
              <a:t> also contains L-</a:t>
            </a:r>
            <a:r>
              <a:rPr lang="en-US" sz="1800" dirty="0" err="1"/>
              <a:t>histidine</a:t>
            </a:r>
            <a:r>
              <a:rPr lang="en-US" sz="1800" dirty="0"/>
              <a:t> (1.8 mg), L-</a:t>
            </a:r>
            <a:r>
              <a:rPr lang="en-US" sz="1800" dirty="0" err="1"/>
              <a:t>histidine</a:t>
            </a:r>
            <a:r>
              <a:rPr lang="en-US" sz="1800" dirty="0"/>
              <a:t> hydrochloride monohydrate (2.8 mg), </a:t>
            </a:r>
            <a:r>
              <a:rPr lang="en-US" sz="1800" dirty="0" err="1"/>
              <a:t>polysorbate</a:t>
            </a:r>
            <a:r>
              <a:rPr lang="en-US" sz="1800" dirty="0"/>
              <a:t> 20 (0.5 mg) and sucrose (145.5 mg) and is designed to deliver 150 mg of </a:t>
            </a:r>
            <a:r>
              <a:rPr lang="en-US" sz="1800" dirty="0" err="1"/>
              <a:t>omalizumab</a:t>
            </a:r>
            <a:r>
              <a:rPr lang="en-US" sz="1800" dirty="0"/>
              <a:t> in 1.2 mL after reconstitution with 1.4 mL SWFI, USP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950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189790"/>
            <a:ext cx="7902021" cy="646747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sterile, white, preservative free, lyophilized </a:t>
            </a:r>
            <a:r>
              <a:rPr lang="en-US" dirty="0" smtClean="0"/>
              <a:t>powder</a:t>
            </a:r>
          </a:p>
          <a:p>
            <a:pPr marL="114300" indent="0">
              <a:buNone/>
            </a:pPr>
            <a:r>
              <a:rPr lang="en-US" b="1" dirty="0"/>
              <a:t>Route of administration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/>
              <a:t>subcutaneous injection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Dosage </a:t>
            </a:r>
            <a:r>
              <a:rPr lang="en-US" b="1" dirty="0" smtClean="0"/>
              <a:t>: </a:t>
            </a:r>
            <a:r>
              <a:rPr lang="en-US" sz="2300" dirty="0"/>
              <a:t>Administer </a:t>
            </a:r>
            <a:r>
              <a:rPr lang="en-US" sz="2300" dirty="0" err="1"/>
              <a:t>Xolair</a:t>
            </a:r>
            <a:r>
              <a:rPr lang="en-US" sz="2300" dirty="0"/>
              <a:t> 150 to 375 mg by subcutaneous injection every 2 or 4 weeks. Determine doses (mg) and dosing frequency by serum total </a:t>
            </a:r>
            <a:r>
              <a:rPr lang="en-US" sz="2300" dirty="0" err="1"/>
              <a:t>IgE</a:t>
            </a:r>
            <a:r>
              <a:rPr lang="en-US" sz="2300" dirty="0"/>
              <a:t> level (IU/mL), measured before the start of treatment, and body weight (kg) as if serum </a:t>
            </a:r>
            <a:r>
              <a:rPr lang="en-US" sz="2300" dirty="0" err="1"/>
              <a:t>IgE</a:t>
            </a:r>
            <a:r>
              <a:rPr lang="en-US" sz="2300" dirty="0"/>
              <a:t> is less than 30-100 IU/ml, then !50 mg of drug is for people having 30-60 Kg of body weight and </a:t>
            </a:r>
            <a:r>
              <a:rPr lang="en-US" sz="2300" dirty="0" err="1"/>
              <a:t>similarl</a:t>
            </a:r>
            <a:r>
              <a:rPr lang="en-US" sz="2300" dirty="0"/>
              <a:t> amount for 60-90 kg of weight but for people having weight between 90-150 Kg, dose is recommended as 300 mg</a:t>
            </a:r>
            <a:r>
              <a:rPr lang="en-US" sz="2300" dirty="0" smtClean="0"/>
              <a:t>.</a:t>
            </a:r>
          </a:p>
          <a:p>
            <a:pPr marL="114300" indent="0">
              <a:buNone/>
            </a:pPr>
            <a:r>
              <a:rPr lang="en-US" b="1" dirty="0"/>
              <a:t>Contraindication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/>
              <a:t>Severe hypersensitivity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/>
              <a:t>Side effects</a:t>
            </a:r>
            <a:r>
              <a:rPr lang="en-US" dirty="0"/>
              <a:t> </a:t>
            </a:r>
            <a:r>
              <a:rPr lang="en-US" dirty="0" smtClean="0"/>
              <a:t>:      </a:t>
            </a:r>
            <a:r>
              <a:rPr lang="en-US" dirty="0"/>
              <a:t>wheezing, tightness in your chest, trouble breathing;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hives or skin rash;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feeling anxious or light-headed, fainting;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warmth or tingling under your skin; or</a:t>
            </a:r>
            <a:br>
              <a:rPr lang="en-US" dirty="0"/>
            </a:br>
            <a:r>
              <a:rPr lang="en-US" dirty="0" smtClean="0"/>
              <a:t>   </a:t>
            </a:r>
            <a:r>
              <a:rPr lang="en-US" dirty="0"/>
              <a:t>swelling of your face, lips, tongue, or throat.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pain;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headache, tired feeling;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joint or muscle pain;</a:t>
            </a:r>
            <a:br>
              <a:rPr lang="en-US" dirty="0"/>
            </a:br>
            <a:r>
              <a:rPr lang="en-US" dirty="0" smtClean="0"/>
              <a:t>   dizziness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ear pain;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hair loss;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mild itching or skin rash;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sore throat or cold symptoms; or</a:t>
            </a:r>
            <a:br>
              <a:rPr lang="en-US" dirty="0"/>
            </a:br>
            <a:r>
              <a:rPr lang="en-US" dirty="0" smtClean="0"/>
              <a:t>    </a:t>
            </a:r>
            <a:r>
              <a:rPr lang="en-US" dirty="0"/>
              <a:t>redness, bruising, warmth, burning, stinging, itching, pain, or swelling of your skin where the injection was given.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8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204390"/>
            <a:ext cx="7858226" cy="6196410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General </a:t>
            </a:r>
            <a:r>
              <a:rPr lang="en-US" b="1" dirty="0"/>
              <a:t>References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# </a:t>
            </a:r>
            <a:r>
              <a:rPr lang="en-US" dirty="0" err="1"/>
              <a:t>Karagiannis</a:t>
            </a:r>
            <a:r>
              <a:rPr lang="en-US" dirty="0"/>
              <a:t> SN, Wang Q, East N, Burke F, </a:t>
            </a:r>
            <a:r>
              <a:rPr lang="en-US" dirty="0" err="1"/>
              <a:t>Riffard</a:t>
            </a:r>
            <a:r>
              <a:rPr lang="en-US" dirty="0"/>
              <a:t> S, </a:t>
            </a:r>
            <a:r>
              <a:rPr lang="en-US" dirty="0" err="1"/>
              <a:t>Bracher</a:t>
            </a:r>
            <a:r>
              <a:rPr lang="en-US" dirty="0"/>
              <a:t> MG, Thompson RG, Durham SR, Schwartz LB, </a:t>
            </a:r>
            <a:r>
              <a:rPr lang="en-US" dirty="0" err="1"/>
              <a:t>Balkwill</a:t>
            </a:r>
            <a:r>
              <a:rPr lang="en-US" dirty="0"/>
              <a:t> FR, Gould HJ: Activity of human monocytes in </a:t>
            </a:r>
            <a:r>
              <a:rPr lang="en-US" dirty="0" err="1"/>
              <a:t>IgE</a:t>
            </a:r>
            <a:r>
              <a:rPr lang="en-US" dirty="0"/>
              <a:t> antibody-dependent surveillance and killing of ovarian tumor cells. </a:t>
            </a:r>
            <a:r>
              <a:rPr lang="en-US" dirty="0" err="1"/>
              <a:t>Eur</a:t>
            </a:r>
            <a:r>
              <a:rPr lang="en-US" dirty="0"/>
              <a:t> J </a:t>
            </a:r>
            <a:r>
              <a:rPr lang="en-US" dirty="0" err="1"/>
              <a:t>Immunol</a:t>
            </a:r>
            <a:r>
              <a:rPr lang="en-US" dirty="0"/>
              <a:t>. 2003 Apr;33(4):1030-40. "</a:t>
            </a:r>
            <a:r>
              <a:rPr lang="en-US" dirty="0" err="1"/>
              <a:t>Pubmed</a:t>
            </a:r>
            <a:r>
              <a:rPr lang="en-US" dirty="0"/>
              <a:t>":http://</a:t>
            </a:r>
            <a:r>
              <a:rPr lang="en-US" dirty="0" err="1"/>
              <a:t>www.ncbi.nlm.nih.gov</a:t>
            </a:r>
            <a:r>
              <a:rPr lang="en-US" dirty="0"/>
              <a:t>/</a:t>
            </a:r>
            <a:r>
              <a:rPr lang="en-US" dirty="0" err="1"/>
              <a:t>pubmed</a:t>
            </a:r>
            <a:r>
              <a:rPr lang="en-US" dirty="0"/>
              <a:t>/12672069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955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8" y="248187"/>
            <a:ext cx="7887422" cy="6152613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err="1"/>
              <a:t>Refrence</a:t>
            </a:r>
            <a:r>
              <a:rPr lang="en-US" dirty="0"/>
              <a:t> </a:t>
            </a:r>
            <a:endParaRPr lang="en-US" dirty="0" smtClean="0"/>
          </a:p>
          <a:p>
            <a:pPr marL="114300" indent="0">
              <a:buNone/>
            </a:pPr>
            <a:r>
              <a:rPr lang="en-US" sz="1800" dirty="0"/>
              <a:t>http://</a:t>
            </a:r>
            <a:r>
              <a:rPr lang="en-US" sz="1800" dirty="0" err="1"/>
              <a:t>www.xolair.com</a:t>
            </a:r>
            <a:r>
              <a:rPr lang="en-US" sz="1800" dirty="0"/>
              <a:t>/ 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www.drugs.com</a:t>
            </a:r>
            <a:r>
              <a:rPr lang="en-US" sz="1800" dirty="0"/>
              <a:t>/</a:t>
            </a:r>
            <a:r>
              <a:rPr lang="en-US" sz="1800" dirty="0" err="1"/>
              <a:t>xolair.html</a:t>
            </a:r>
            <a:r>
              <a:rPr lang="en-US" sz="1800" dirty="0"/>
              <a:t> http://</a:t>
            </a:r>
            <a:r>
              <a:rPr lang="en-US" sz="1800" dirty="0" err="1"/>
              <a:t>www.drugs.com</a:t>
            </a:r>
            <a:r>
              <a:rPr lang="en-US" sz="1800" dirty="0"/>
              <a:t>/drug-interactions/</a:t>
            </a:r>
            <a:r>
              <a:rPr lang="en-US" sz="1800" dirty="0" err="1"/>
              <a:t>omalizumab,xolair-index.html?filter</a:t>
            </a:r>
            <a:r>
              <a:rPr lang="en-US" sz="1800" dirty="0"/>
              <a:t>=1 </a:t>
            </a: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http</a:t>
            </a:r>
            <a:r>
              <a:rPr lang="en-US" sz="1800" dirty="0"/>
              <a:t>://</a:t>
            </a:r>
            <a:r>
              <a:rPr lang="en-US" sz="1800" dirty="0" err="1"/>
              <a:t>www.rxlist.com</a:t>
            </a:r>
            <a:r>
              <a:rPr lang="en-US" sz="1800" dirty="0"/>
              <a:t>/</a:t>
            </a:r>
            <a:r>
              <a:rPr lang="en-US" sz="1800" dirty="0" err="1"/>
              <a:t>xolair-drug.htm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8034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13</TotalTime>
  <Words>634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Omalizumab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Omalizumab </dc:title>
  <dc:creator>bic2</dc:creator>
  <cp:lastModifiedBy>bic2</cp:lastModifiedBy>
  <cp:revision>2</cp:revision>
  <dcterms:created xsi:type="dcterms:W3CDTF">2015-01-12T08:50:05Z</dcterms:created>
  <dcterms:modified xsi:type="dcterms:W3CDTF">2015-01-12T09:03:09Z</dcterms:modified>
</cp:coreProperties>
</file>